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57" r:id="rId2"/>
    <p:sldId id="258" r:id="rId3"/>
    <p:sldId id="259" r:id="rId4"/>
    <p:sldId id="1806" r:id="rId5"/>
    <p:sldId id="260" r:id="rId6"/>
    <p:sldId id="1805" r:id="rId7"/>
    <p:sldId id="262" r:id="rId8"/>
    <p:sldId id="263" r:id="rId9"/>
    <p:sldId id="87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78"/>
    <p:restoredTop sz="94694"/>
  </p:normalViewPr>
  <p:slideViewPr>
    <p:cSldViewPr snapToGrid="0" showGuides="1">
      <p:cViewPr varScale="1">
        <p:scale>
          <a:sx n="121" d="100"/>
          <a:sy n="121" d="100"/>
        </p:scale>
        <p:origin x="912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7FB17-1D64-7744-B7F5-1CECD44D4C8B}" type="datetimeFigureOut">
              <a:rPr lang="en-US" smtClean="0"/>
              <a:t>7/9/25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5356BB-CE7E-514B-B0B9-5492938E25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728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356BB-CE7E-514B-B0B9-5492938E256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100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B3FE6-30A2-47F4-AECA-906D03D3EC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2002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4146BB-BF4C-4F52-856B-5D708F6E28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4456"/>
            <a:ext cx="12192000" cy="68580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4B74C404-075E-45BF-B463-DF8CA7C6EAC7}"/>
              </a:ext>
            </a:extLst>
          </p:cNvPr>
          <p:cNvGrpSpPr/>
          <p:nvPr userDrawn="1"/>
        </p:nvGrpSpPr>
        <p:grpSpPr>
          <a:xfrm>
            <a:off x="-3" y="-4456"/>
            <a:ext cx="8988699" cy="6866913"/>
            <a:chOff x="0" y="-2"/>
            <a:chExt cx="8982864" cy="6862458"/>
          </a:xfrm>
          <a:solidFill>
            <a:schemeClr val="accent2"/>
          </a:solidFill>
        </p:grpSpPr>
        <p:sp>
          <p:nvSpPr>
            <p:cNvPr id="22" name="Graphic 2">
              <a:extLst>
                <a:ext uri="{FF2B5EF4-FFF2-40B4-BE49-F238E27FC236}">
                  <a16:creationId xmlns:a16="http://schemas.microsoft.com/office/drawing/2014/main" id="{8BA1EB42-CBD4-439A-90E8-E2999EC1D644}"/>
                </a:ext>
              </a:extLst>
            </p:cNvPr>
            <p:cNvSpPr/>
            <p:nvPr userDrawn="1"/>
          </p:nvSpPr>
          <p:spPr>
            <a:xfrm flipH="1" flipV="1">
              <a:off x="2884525" y="-1"/>
              <a:ext cx="6098339" cy="6862457"/>
            </a:xfrm>
            <a:custGeom>
              <a:avLst/>
              <a:gdLst>
                <a:gd name="connsiteX0" fmla="*/ 3667166 w 6117286"/>
                <a:gd name="connsiteY0" fmla="*/ 0 h 6883778"/>
                <a:gd name="connsiteX1" fmla="*/ 0 w 6117286"/>
                <a:gd name="connsiteY1" fmla="*/ 6883779 h 6883778"/>
                <a:gd name="connsiteX2" fmla="*/ 6117287 w 6117286"/>
                <a:gd name="connsiteY2" fmla="*/ 6883779 h 6883778"/>
                <a:gd name="connsiteX3" fmla="*/ 6117287 w 6117286"/>
                <a:gd name="connsiteY3" fmla="*/ 0 h 6883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7286" h="6883778">
                  <a:moveTo>
                    <a:pt x="3667166" y="0"/>
                  </a:moveTo>
                  <a:lnTo>
                    <a:pt x="0" y="6883779"/>
                  </a:lnTo>
                  <a:lnTo>
                    <a:pt x="6117287" y="6883779"/>
                  </a:lnTo>
                  <a:lnTo>
                    <a:pt x="6117287" y="0"/>
                  </a:lnTo>
                  <a:close/>
                </a:path>
              </a:pathLst>
            </a:custGeom>
            <a:grpFill/>
            <a:ln w="106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0580512-2D41-410A-BCD5-64E5839754BD}"/>
                </a:ext>
              </a:extLst>
            </p:cNvPr>
            <p:cNvSpPr/>
            <p:nvPr userDrawn="1"/>
          </p:nvSpPr>
          <p:spPr>
            <a:xfrm flipV="1">
              <a:off x="0" y="-2"/>
              <a:ext cx="4073236" cy="68624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9A1955E-596D-4179-ACF7-F2D67577440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38251" y="2094191"/>
            <a:ext cx="5457749" cy="36984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25000"/>
              </a:lnSpc>
              <a:spcAft>
                <a:spcPts val="200"/>
              </a:spcAft>
              <a:buNone/>
              <a:defRPr sz="1600" b="0" i="0" spc="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00"/>
              </a:spcAft>
              <a:buNone/>
              <a:defRPr sz="1600" spc="30" baseline="0">
                <a:solidFill>
                  <a:schemeClr val="bg1"/>
                </a:solidFill>
                <a:latin typeface="Franklin Gothic Book" panose="020B0503020102020204" pitchFamily="34" charset="0"/>
              </a:defRPr>
            </a:lvl2pPr>
            <a:lvl3pPr marL="182880" indent="-182880">
              <a:lnSpc>
                <a:spcPct val="125000"/>
              </a:lnSpc>
              <a:spcBef>
                <a:spcPts val="0"/>
              </a:spcBef>
              <a:spcAft>
                <a:spcPts val="2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600" spc="30" baseline="0">
                <a:solidFill>
                  <a:schemeClr val="bg1"/>
                </a:solidFill>
                <a:latin typeface="Franklin Gothic Book" panose="020B0503020102020204" pitchFamily="34" charset="0"/>
              </a:defRPr>
            </a:lvl3pPr>
            <a:lvl4pPr marL="0" indent="0">
              <a:lnSpc>
                <a:spcPct val="125000"/>
              </a:lnSpc>
              <a:spcBef>
                <a:spcPts val="0"/>
              </a:spcBef>
              <a:spcAft>
                <a:spcPts val="200"/>
              </a:spcAft>
              <a:buNone/>
              <a:defRPr sz="1600" spc="30" baseline="0">
                <a:solidFill>
                  <a:schemeClr val="bg1"/>
                </a:solidFill>
                <a:latin typeface="Franklin Gothic Book" panose="020B0503020102020204" pitchFamily="34" charset="0"/>
              </a:defRPr>
            </a:lvl4pPr>
            <a:lvl5pPr marL="0" indent="0">
              <a:lnSpc>
                <a:spcPct val="125000"/>
              </a:lnSpc>
              <a:spcBef>
                <a:spcPts val="0"/>
              </a:spcBef>
              <a:spcAft>
                <a:spcPts val="200"/>
              </a:spcAft>
              <a:buNone/>
              <a:defRPr sz="1600" spc="30" baseline="0">
                <a:solidFill>
                  <a:schemeClr val="bg1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Subhead or date here</a:t>
            </a:r>
          </a:p>
        </p:txBody>
      </p:sp>
      <p:sp>
        <p:nvSpPr>
          <p:cNvPr id="19" name="Title 6">
            <a:extLst>
              <a:ext uri="{FF2B5EF4-FFF2-40B4-BE49-F238E27FC236}">
                <a16:creationId xmlns:a16="http://schemas.microsoft.com/office/drawing/2014/main" id="{657CC400-1620-494C-80A0-846EAB45A30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38251" y="963213"/>
            <a:ext cx="5457749" cy="10395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="1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4" name="Line 10">
            <a:extLst>
              <a:ext uri="{FF2B5EF4-FFF2-40B4-BE49-F238E27FC236}">
                <a16:creationId xmlns:a16="http://schemas.microsoft.com/office/drawing/2014/main" id="{1A4016AE-B308-4829-9717-B77FE7F29E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0472738" y="32480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5" name="Line 11">
            <a:extLst>
              <a:ext uri="{FF2B5EF4-FFF2-40B4-BE49-F238E27FC236}">
                <a16:creationId xmlns:a16="http://schemas.microsoft.com/office/drawing/2014/main" id="{2D4B8F7C-F8D8-454D-913C-5A053A0C33B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0472738" y="32480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79FBBF-C286-4095-9601-1F238A4BB7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50" y="5808499"/>
            <a:ext cx="3685312" cy="42110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D6D2D2B-E2F4-474D-BCCE-453A08C70FEB}"/>
              </a:ext>
            </a:extLst>
          </p:cNvPr>
          <p:cNvSpPr/>
          <p:nvPr userDrawn="1"/>
        </p:nvSpPr>
        <p:spPr>
          <a:xfrm>
            <a:off x="7603066" y="-4454"/>
            <a:ext cx="4588933" cy="6857998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0"/>
                </a:schemeClr>
              </a:gs>
              <a:gs pos="100000">
                <a:schemeClr val="tx2">
                  <a:alpha val="4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24" descr="Logo&#10;&#10;Description automatically generated">
            <a:extLst>
              <a:ext uri="{FF2B5EF4-FFF2-40B4-BE49-F238E27FC236}">
                <a16:creationId xmlns:a16="http://schemas.microsoft.com/office/drawing/2014/main" id="{1721BDDB-7337-4BF6-822C-8B8B59286E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8909931" y="2947531"/>
            <a:ext cx="5266390" cy="129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15403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4146BB-BF4C-4F52-856B-5D708F6E28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4456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C6E23C6-44AC-46CA-BA8A-5A74A54459E2}"/>
              </a:ext>
            </a:extLst>
          </p:cNvPr>
          <p:cNvSpPr/>
          <p:nvPr userDrawn="1"/>
        </p:nvSpPr>
        <p:spPr>
          <a:xfrm>
            <a:off x="7603066" y="-4454"/>
            <a:ext cx="4588933" cy="6857998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0"/>
                </a:schemeClr>
              </a:gs>
              <a:gs pos="100000">
                <a:schemeClr val="tx2">
                  <a:alpha val="4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34DE5998-86C2-49DA-A627-15D6094412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8909931" y="2947531"/>
            <a:ext cx="5266390" cy="129775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9D24A5F-7B1E-4A20-88F1-78B51A161024}"/>
              </a:ext>
            </a:extLst>
          </p:cNvPr>
          <p:cNvGrpSpPr/>
          <p:nvPr userDrawn="1"/>
        </p:nvGrpSpPr>
        <p:grpSpPr>
          <a:xfrm>
            <a:off x="-3" y="-4456"/>
            <a:ext cx="8988699" cy="6866913"/>
            <a:chOff x="0" y="-2"/>
            <a:chExt cx="8982864" cy="6862458"/>
          </a:xfrm>
          <a:solidFill>
            <a:schemeClr val="bg1"/>
          </a:solidFill>
        </p:grpSpPr>
        <p:sp>
          <p:nvSpPr>
            <p:cNvPr id="11" name="Graphic 2">
              <a:extLst>
                <a:ext uri="{FF2B5EF4-FFF2-40B4-BE49-F238E27FC236}">
                  <a16:creationId xmlns:a16="http://schemas.microsoft.com/office/drawing/2014/main" id="{CED1B715-BB85-49DC-AFAA-2A2A6608C787}"/>
                </a:ext>
              </a:extLst>
            </p:cNvPr>
            <p:cNvSpPr/>
            <p:nvPr userDrawn="1"/>
          </p:nvSpPr>
          <p:spPr>
            <a:xfrm flipH="1" flipV="1">
              <a:off x="2884525" y="-1"/>
              <a:ext cx="6098339" cy="6862457"/>
            </a:xfrm>
            <a:custGeom>
              <a:avLst/>
              <a:gdLst>
                <a:gd name="connsiteX0" fmla="*/ 3667166 w 6117286"/>
                <a:gd name="connsiteY0" fmla="*/ 0 h 6883778"/>
                <a:gd name="connsiteX1" fmla="*/ 0 w 6117286"/>
                <a:gd name="connsiteY1" fmla="*/ 6883779 h 6883778"/>
                <a:gd name="connsiteX2" fmla="*/ 6117287 w 6117286"/>
                <a:gd name="connsiteY2" fmla="*/ 6883779 h 6883778"/>
                <a:gd name="connsiteX3" fmla="*/ 6117287 w 6117286"/>
                <a:gd name="connsiteY3" fmla="*/ 0 h 6883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7286" h="6883778">
                  <a:moveTo>
                    <a:pt x="3667166" y="0"/>
                  </a:moveTo>
                  <a:lnTo>
                    <a:pt x="0" y="6883779"/>
                  </a:lnTo>
                  <a:lnTo>
                    <a:pt x="6117287" y="6883779"/>
                  </a:lnTo>
                  <a:lnTo>
                    <a:pt x="6117287" y="0"/>
                  </a:lnTo>
                  <a:close/>
                </a:path>
              </a:pathLst>
            </a:custGeom>
            <a:grpFill/>
            <a:ln w="106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F35609C-022F-46B9-BF98-0135B249EC8A}"/>
                </a:ext>
              </a:extLst>
            </p:cNvPr>
            <p:cNvSpPr/>
            <p:nvPr userDrawn="1"/>
          </p:nvSpPr>
          <p:spPr>
            <a:xfrm flipV="1">
              <a:off x="0" y="-2"/>
              <a:ext cx="4073236" cy="68624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9A1955E-596D-4179-ACF7-F2D67577440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38251" y="2094191"/>
            <a:ext cx="5457749" cy="36984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25000"/>
              </a:lnSpc>
              <a:spcAft>
                <a:spcPts val="200"/>
              </a:spcAft>
              <a:buNone/>
              <a:defRPr sz="1600" b="1" i="0" spc="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00"/>
              </a:spcAft>
              <a:buNone/>
              <a:defRPr sz="1600" spc="30" baseline="0">
                <a:solidFill>
                  <a:schemeClr val="bg1"/>
                </a:solidFill>
                <a:latin typeface="Franklin Gothic Book" panose="020B0503020102020204" pitchFamily="34" charset="0"/>
              </a:defRPr>
            </a:lvl2pPr>
            <a:lvl3pPr marL="182880" indent="-182880">
              <a:lnSpc>
                <a:spcPct val="125000"/>
              </a:lnSpc>
              <a:spcBef>
                <a:spcPts val="0"/>
              </a:spcBef>
              <a:spcAft>
                <a:spcPts val="2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600" spc="30" baseline="0">
                <a:solidFill>
                  <a:schemeClr val="bg1"/>
                </a:solidFill>
                <a:latin typeface="Franklin Gothic Book" panose="020B0503020102020204" pitchFamily="34" charset="0"/>
              </a:defRPr>
            </a:lvl3pPr>
            <a:lvl4pPr marL="0" indent="0">
              <a:lnSpc>
                <a:spcPct val="125000"/>
              </a:lnSpc>
              <a:spcBef>
                <a:spcPts val="0"/>
              </a:spcBef>
              <a:spcAft>
                <a:spcPts val="200"/>
              </a:spcAft>
              <a:buNone/>
              <a:defRPr sz="1600" spc="30" baseline="0">
                <a:solidFill>
                  <a:schemeClr val="bg1"/>
                </a:solidFill>
                <a:latin typeface="Franklin Gothic Book" panose="020B0503020102020204" pitchFamily="34" charset="0"/>
              </a:defRPr>
            </a:lvl4pPr>
            <a:lvl5pPr marL="0" indent="0">
              <a:lnSpc>
                <a:spcPct val="125000"/>
              </a:lnSpc>
              <a:spcBef>
                <a:spcPts val="0"/>
              </a:spcBef>
              <a:spcAft>
                <a:spcPts val="200"/>
              </a:spcAft>
              <a:buNone/>
              <a:defRPr sz="1600" spc="30" baseline="0">
                <a:solidFill>
                  <a:schemeClr val="bg1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Subhead or date here</a:t>
            </a:r>
          </a:p>
        </p:txBody>
      </p:sp>
      <p:sp>
        <p:nvSpPr>
          <p:cNvPr id="19" name="Title 6">
            <a:extLst>
              <a:ext uri="{FF2B5EF4-FFF2-40B4-BE49-F238E27FC236}">
                <a16:creationId xmlns:a16="http://schemas.microsoft.com/office/drawing/2014/main" id="{657CC400-1620-494C-80A0-846EAB45A30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38251" y="963213"/>
            <a:ext cx="5457749" cy="10395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="1" spc="0" baseline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4" name="Line 10">
            <a:extLst>
              <a:ext uri="{FF2B5EF4-FFF2-40B4-BE49-F238E27FC236}">
                <a16:creationId xmlns:a16="http://schemas.microsoft.com/office/drawing/2014/main" id="{1A4016AE-B308-4829-9717-B77FE7F29E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0472738" y="32480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5" name="Line 11">
            <a:extLst>
              <a:ext uri="{FF2B5EF4-FFF2-40B4-BE49-F238E27FC236}">
                <a16:creationId xmlns:a16="http://schemas.microsoft.com/office/drawing/2014/main" id="{2D4B8F7C-F8D8-454D-913C-5A053A0C33B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0472738" y="32480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79FBBF-C286-4095-9601-1F238A4BB76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4452" y="5808499"/>
            <a:ext cx="3685321" cy="42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40967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970841E-118C-4099-B1F6-DCFDB87C6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615" y="554757"/>
            <a:ext cx="8923035" cy="5068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56605A7-8701-4E00-8D62-E322AFBF1A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5313" y="1301751"/>
            <a:ext cx="11001374" cy="45656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Slide Number Placeholder 2">
            <a:extLst>
              <a:ext uri="{FF2B5EF4-FFF2-40B4-BE49-F238E27FC236}">
                <a16:creationId xmlns:a16="http://schemas.microsoft.com/office/drawing/2014/main" id="{5D5A4C92-09E8-4BFC-9C9A-E4835CD6DB7D}"/>
              </a:ext>
            </a:extLst>
          </p:cNvPr>
          <p:cNvSpPr txBox="1">
            <a:spLocks/>
          </p:cNvSpPr>
          <p:nvPr userDrawn="1"/>
        </p:nvSpPr>
        <p:spPr>
          <a:xfrm>
            <a:off x="11364796" y="6298481"/>
            <a:ext cx="231588" cy="16927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DB8C55-BBFC-41A0-9235-E7B00C6BCE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100015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970841E-118C-4099-B1F6-DCFDB87C6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615" y="554757"/>
            <a:ext cx="8923035" cy="5068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56605A7-8701-4E00-8D62-E322AFBF1A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5313" y="1301751"/>
            <a:ext cx="5354548" cy="4565649"/>
          </a:xfrm>
        </p:spPr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83C259D2-92F4-42A8-BC75-DF254BC243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2139" y="1301751"/>
            <a:ext cx="5354548" cy="456564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29E03A77-776F-487A-AC8B-A2E006DFD006}"/>
              </a:ext>
            </a:extLst>
          </p:cNvPr>
          <p:cNvSpPr txBox="1">
            <a:spLocks/>
          </p:cNvSpPr>
          <p:nvPr userDrawn="1"/>
        </p:nvSpPr>
        <p:spPr>
          <a:xfrm>
            <a:off x="11364796" y="6298481"/>
            <a:ext cx="231588" cy="16927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DB8C55-BBFC-41A0-9235-E7B00C6BCE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97972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C4B72FD-77F8-4675-942D-642C51FFB24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9A1955E-596D-4179-ACF7-F2D67577440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38251" y="2094191"/>
            <a:ext cx="5654042" cy="36984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25000"/>
              </a:lnSpc>
              <a:spcAft>
                <a:spcPts val="200"/>
              </a:spcAft>
              <a:buNone/>
              <a:defRPr sz="1600" b="0" i="0" spc="0" baseline="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00"/>
              </a:spcAft>
              <a:buNone/>
              <a:defRPr sz="1600" spc="30" baseline="0">
                <a:solidFill>
                  <a:schemeClr val="bg1"/>
                </a:solidFill>
                <a:latin typeface="Franklin Gothic Book" panose="020B0503020102020204" pitchFamily="34" charset="0"/>
              </a:defRPr>
            </a:lvl2pPr>
            <a:lvl3pPr marL="182880" indent="-182880">
              <a:lnSpc>
                <a:spcPct val="125000"/>
              </a:lnSpc>
              <a:spcBef>
                <a:spcPts val="0"/>
              </a:spcBef>
              <a:spcAft>
                <a:spcPts val="2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600" spc="30" baseline="0">
                <a:solidFill>
                  <a:schemeClr val="bg1"/>
                </a:solidFill>
                <a:latin typeface="Franklin Gothic Book" panose="020B0503020102020204" pitchFamily="34" charset="0"/>
              </a:defRPr>
            </a:lvl3pPr>
            <a:lvl4pPr marL="0" indent="0">
              <a:lnSpc>
                <a:spcPct val="125000"/>
              </a:lnSpc>
              <a:spcBef>
                <a:spcPts val="0"/>
              </a:spcBef>
              <a:spcAft>
                <a:spcPts val="200"/>
              </a:spcAft>
              <a:buNone/>
              <a:defRPr sz="1600" spc="30" baseline="0">
                <a:solidFill>
                  <a:schemeClr val="bg1"/>
                </a:solidFill>
                <a:latin typeface="Franklin Gothic Book" panose="020B0503020102020204" pitchFamily="34" charset="0"/>
              </a:defRPr>
            </a:lvl4pPr>
            <a:lvl5pPr marL="0" indent="0">
              <a:lnSpc>
                <a:spcPct val="125000"/>
              </a:lnSpc>
              <a:spcBef>
                <a:spcPts val="0"/>
              </a:spcBef>
              <a:spcAft>
                <a:spcPts val="200"/>
              </a:spcAft>
              <a:buNone/>
              <a:defRPr sz="1600" spc="30" baseline="0">
                <a:solidFill>
                  <a:schemeClr val="bg1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Subhead or date here</a:t>
            </a:r>
          </a:p>
        </p:txBody>
      </p:sp>
      <p:sp>
        <p:nvSpPr>
          <p:cNvPr id="19" name="Title 6">
            <a:extLst>
              <a:ext uri="{FF2B5EF4-FFF2-40B4-BE49-F238E27FC236}">
                <a16:creationId xmlns:a16="http://schemas.microsoft.com/office/drawing/2014/main" id="{657CC400-1620-494C-80A0-846EAB45A30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38251" y="963213"/>
            <a:ext cx="5654042" cy="10395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="1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4" name="Line 10">
            <a:extLst>
              <a:ext uri="{FF2B5EF4-FFF2-40B4-BE49-F238E27FC236}">
                <a16:creationId xmlns:a16="http://schemas.microsoft.com/office/drawing/2014/main" id="{1A4016AE-B308-4829-9717-B77FE7F29E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0472738" y="32480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5" name="Line 11">
            <a:extLst>
              <a:ext uri="{FF2B5EF4-FFF2-40B4-BE49-F238E27FC236}">
                <a16:creationId xmlns:a16="http://schemas.microsoft.com/office/drawing/2014/main" id="{2D4B8F7C-F8D8-454D-913C-5A053A0C33B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0472738" y="32480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2000EA6-2FEE-418A-9C0B-EF89B5AC4F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4150" y="5063067"/>
            <a:ext cx="7283991" cy="179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728952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55AD94D-8C17-42F4-8F16-DB94B5041435}"/>
              </a:ext>
            </a:extLst>
          </p:cNvPr>
          <p:cNvSpPr/>
          <p:nvPr userDrawn="1"/>
        </p:nvSpPr>
        <p:spPr bwMode="ltGray">
          <a:xfrm>
            <a:off x="6206836" y="0"/>
            <a:ext cx="5985164" cy="68580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970841E-118C-4099-B1F6-DCFDB87C6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615" y="554757"/>
            <a:ext cx="4908370" cy="5068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56605A7-8701-4E00-8D62-E322AFBF1A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5313" y="1301751"/>
            <a:ext cx="4908672" cy="4565649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hart Placeholder 10">
            <a:extLst>
              <a:ext uri="{FF2B5EF4-FFF2-40B4-BE49-F238E27FC236}">
                <a16:creationId xmlns:a16="http://schemas.microsoft.com/office/drawing/2014/main" id="{FA066F83-3FBD-4C3F-A301-527B1B3E41EE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6943724" y="1061574"/>
            <a:ext cx="4652963" cy="4802595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18" name="Footer Placeholder 1">
            <a:extLst>
              <a:ext uri="{FF2B5EF4-FFF2-40B4-BE49-F238E27FC236}">
                <a16:creationId xmlns:a16="http://schemas.microsoft.com/office/drawing/2014/main" id="{7E6157E0-303E-4F0A-A371-132BE894BA8B}"/>
              </a:ext>
            </a:extLst>
          </p:cNvPr>
          <p:cNvSpPr txBox="1">
            <a:spLocks/>
          </p:cNvSpPr>
          <p:nvPr userDrawn="1"/>
        </p:nvSpPr>
        <p:spPr>
          <a:xfrm>
            <a:off x="6968748" y="6293476"/>
            <a:ext cx="4180415" cy="16927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 2021 SFAA. All rights reserved.</a:t>
            </a:r>
          </a:p>
        </p:txBody>
      </p: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6BA98E6A-FBC4-49EE-84A6-39309DC09548}"/>
              </a:ext>
            </a:extLst>
          </p:cNvPr>
          <p:cNvSpPr txBox="1">
            <a:spLocks/>
          </p:cNvSpPr>
          <p:nvPr userDrawn="1"/>
        </p:nvSpPr>
        <p:spPr>
          <a:xfrm>
            <a:off x="11364796" y="6298481"/>
            <a:ext cx="231588" cy="16927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DB8C55-BBFC-41A0-9235-E7B00C6BCE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128667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56E0A48-1317-423F-A443-9319CF3EA01A}"/>
              </a:ext>
            </a:extLst>
          </p:cNvPr>
          <p:cNvSpPr/>
          <p:nvPr userDrawn="1"/>
        </p:nvSpPr>
        <p:spPr bwMode="ltGray">
          <a:xfrm>
            <a:off x="0" y="0"/>
            <a:ext cx="12192000" cy="4407878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970841E-118C-4099-B1F6-DCFDB87C6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615" y="554757"/>
            <a:ext cx="11001374" cy="5068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56605A7-8701-4E00-8D62-E322AFBF1A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5313" y="4659924"/>
            <a:ext cx="11001374" cy="116644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hart Placeholder 10">
            <a:extLst>
              <a:ext uri="{FF2B5EF4-FFF2-40B4-BE49-F238E27FC236}">
                <a16:creationId xmlns:a16="http://schemas.microsoft.com/office/drawing/2014/main" id="{AB6596BF-21B2-405D-A04C-FCA8D9CEF3E7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595314" y="1376837"/>
            <a:ext cx="11001374" cy="2720378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ECDAED98-AD54-495A-B522-19DB7A63A1CF}"/>
              </a:ext>
            </a:extLst>
          </p:cNvPr>
          <p:cNvSpPr txBox="1">
            <a:spLocks/>
          </p:cNvSpPr>
          <p:nvPr userDrawn="1"/>
        </p:nvSpPr>
        <p:spPr>
          <a:xfrm>
            <a:off x="11364796" y="6298481"/>
            <a:ext cx="231588" cy="16927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DB8C55-BBFC-41A0-9235-E7B00C6BCE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207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AE8A4-CFC1-411F-8B8A-1096D793F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0CDB6AD1-9D41-4261-AB89-0A69CA780397}"/>
              </a:ext>
            </a:extLst>
          </p:cNvPr>
          <p:cNvSpPr txBox="1">
            <a:spLocks/>
          </p:cNvSpPr>
          <p:nvPr userDrawn="1"/>
        </p:nvSpPr>
        <p:spPr>
          <a:xfrm>
            <a:off x="11364796" y="6298481"/>
            <a:ext cx="231588" cy="16927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DB8C55-BBFC-41A0-9235-E7B00C6BCE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509744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074D5AEB-2C18-466E-8A03-5ADEA2F11232}"/>
              </a:ext>
            </a:extLst>
          </p:cNvPr>
          <p:cNvSpPr txBox="1">
            <a:spLocks/>
          </p:cNvSpPr>
          <p:nvPr userDrawn="1"/>
        </p:nvSpPr>
        <p:spPr>
          <a:xfrm>
            <a:off x="11364796" y="6298481"/>
            <a:ext cx="231588" cy="16927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DB8C55-BBFC-41A0-9235-E7B00C6BCE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765667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F06020D0-1CDF-4FE3-8E7C-6722D8FC4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614" y="554757"/>
            <a:ext cx="8923036" cy="506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2CEC34-5C87-4BD6-97D4-830D168E0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5615" y="1301751"/>
            <a:ext cx="11000769" cy="45656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Footer Placeholder 1">
            <a:extLst>
              <a:ext uri="{FF2B5EF4-FFF2-40B4-BE49-F238E27FC236}">
                <a16:creationId xmlns:a16="http://schemas.microsoft.com/office/drawing/2014/main" id="{415DC85D-6DA1-4869-B83D-973E6B212FBA}"/>
              </a:ext>
            </a:extLst>
          </p:cNvPr>
          <p:cNvSpPr txBox="1">
            <a:spLocks/>
          </p:cNvSpPr>
          <p:nvPr userDrawn="1"/>
        </p:nvSpPr>
        <p:spPr>
          <a:xfrm>
            <a:off x="6968748" y="6293476"/>
            <a:ext cx="4180415" cy="16927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 2025 SFAA. All rights reserved.</a:t>
            </a:r>
          </a:p>
        </p:txBody>
      </p:sp>
      <p:sp>
        <p:nvSpPr>
          <p:cNvPr id="32" name="Slide Number Placeholder 2">
            <a:extLst>
              <a:ext uri="{FF2B5EF4-FFF2-40B4-BE49-F238E27FC236}">
                <a16:creationId xmlns:a16="http://schemas.microsoft.com/office/drawing/2014/main" id="{D0D2B4DA-3308-4B79-905F-4CA863F3C9C8}"/>
              </a:ext>
            </a:extLst>
          </p:cNvPr>
          <p:cNvSpPr txBox="1">
            <a:spLocks/>
          </p:cNvSpPr>
          <p:nvPr userDrawn="1"/>
        </p:nvSpPr>
        <p:spPr>
          <a:xfrm>
            <a:off x="11364796" y="6298481"/>
            <a:ext cx="231588" cy="16927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DB8C55-BBFC-41A0-9235-E7B00C6BCE8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6F052D-B5B5-44F9-B4F6-4715EAD31BA6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5615" y="6146338"/>
            <a:ext cx="2466676" cy="281855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2D6FFA01-CB68-43E0-8A87-2228F5DDA8F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817146" y="6146338"/>
            <a:ext cx="379992" cy="71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861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 spd="slow">
    <p:fade/>
  </p:transition>
  <p:hf sldNum="0" hdr="0" dt="0"/>
  <p:txStyles>
    <p:titleStyle>
      <a:lvl1pPr marL="0" algn="l" defTabSz="914400" rtl="0" eaLnBrk="1" latinLnBrk="0" hangingPunct="1">
        <a:lnSpc>
          <a:spcPct val="95000"/>
        </a:lnSpc>
        <a:spcBef>
          <a:spcPct val="0"/>
        </a:spcBef>
        <a:buNone/>
        <a:defRPr lang="en-US" sz="2600" b="1" kern="1200" spc="0" baseline="0" dirty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200"/>
        </a:spcBef>
        <a:spcAft>
          <a:spcPts val="600"/>
        </a:spcAft>
        <a:buFont typeface="Arial" panose="020B0604020202020204" pitchFamily="34" charset="0"/>
        <a:buNone/>
        <a:defRPr lang="en-US" sz="1700" b="1" kern="1200" spc="0" baseline="0" dirty="0" smtClean="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lang="en-US" sz="1600" b="0" kern="1200" spc="0" baseline="0" dirty="0" smtClean="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82880" indent="-18288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lang="en-US" sz="1600" kern="1200" spc="0" baseline="0" dirty="0" smtClean="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365760" indent="-18288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-"/>
        <a:defRPr lang="en-US" sz="1600" kern="1200" spc="0" baseline="0" dirty="0" smtClean="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573088" indent="-200025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lang="en-US" sz="1600" kern="1200" spc="0" baseline="0" dirty="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742950" indent="-17145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286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+mj-lt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348">
          <p15:clr>
            <a:srgbClr val="F26B43"/>
          </p15:clr>
        </p15:guide>
        <p15:guide id="3" orient="horz" pos="668">
          <p15:clr>
            <a:srgbClr val="F26B43"/>
          </p15:clr>
        </p15:guide>
        <p15:guide id="4" orient="horz" pos="869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pos="374">
          <p15:clr>
            <a:srgbClr val="F26B43"/>
          </p15:clr>
        </p15:guide>
        <p15:guide id="7" pos="7308">
          <p15:clr>
            <a:srgbClr val="F26B43"/>
          </p15:clr>
        </p15:guide>
        <p15:guide id="8" pos="4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tracorbondinged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E249092-BB62-FEE8-350D-62DE2B5449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7B1D157-D6A7-4AC8-0EF2-D0C1A22F5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Bonded</a:t>
            </a:r>
          </a:p>
        </p:txBody>
      </p:sp>
    </p:spTree>
    <p:extLst>
      <p:ext uri="{BB962C8B-B14F-4D97-AF65-F5344CB8AC3E}">
        <p14:creationId xmlns:p14="http://schemas.microsoft.com/office/powerpoint/2010/main" val="2597745060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F76CD-2798-9794-934E-CD9B0D1AC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65000"/>
                    <a:lumOff val="35000"/>
                  </a:schemeClr>
                </a:solidFill>
              </a:rPr>
              <a:t>What Is A Surety Bond?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00566E-076F-AC64-6E8C-F91C99036D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5313" y="1301751"/>
            <a:ext cx="9700154" cy="4565650"/>
          </a:xfrm>
        </p:spPr>
        <p:txBody>
          <a:bodyPr/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600" i="0" u="none" strike="noStrike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</a:rPr>
              <a:t>A key risk management tool in infrastructure development</a:t>
            </a:r>
            <a:endParaRPr lang="en-US" sz="16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pPr marL="468630" lvl="2" indent="-285750"/>
            <a:r>
              <a:rPr lang="en-US" sz="1500" i="0" u="none" strike="noStrike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</a:rPr>
              <a:t>A surety bond is a written, three-party agreement—often required by law—that guarantees performance </a:t>
            </a:r>
            <a:r>
              <a:rPr lang="en-US" sz="15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or payment </a:t>
            </a:r>
            <a:r>
              <a:rPr lang="en-US" sz="1500" i="0" u="none" strike="noStrike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</a:rPr>
              <a:t>of another party’s obligation under a contract, law, or regulation</a:t>
            </a:r>
            <a:endParaRPr lang="en-US" sz="15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The Three Parties Involved</a:t>
            </a:r>
          </a:p>
          <a:p>
            <a:pPr marL="468630" lvl="2" indent="-285750"/>
            <a:r>
              <a:rPr lang="en-US" sz="1500" b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SURETY</a:t>
            </a:r>
            <a:r>
              <a:rPr lang="en-US" sz="15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 - The</a:t>
            </a:r>
            <a:r>
              <a:rPr lang="en-US" sz="1500" b="0" i="0" u="none" strike="noStrike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</a:rPr>
              <a:t> insurance company that guarantees the performance or payment of the principal’s obligation</a:t>
            </a:r>
            <a:endParaRPr lang="en-US" sz="15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pPr marL="468630" lvl="2" indent="-285750"/>
            <a:r>
              <a:rPr lang="en-US" sz="1500" b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OBLIGEE</a:t>
            </a:r>
            <a:r>
              <a:rPr lang="en-US" sz="15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 – </a:t>
            </a:r>
            <a:r>
              <a:rPr lang="en-US" sz="1500" b="0" i="0" u="none" strike="noStrike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</a:rPr>
              <a:t>The party protected by the bond (e.g., a government agency or project owner)</a:t>
            </a:r>
            <a:endParaRPr lang="en-US" sz="15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pPr marL="468630" lvl="2" indent="-285750"/>
            <a:r>
              <a:rPr lang="en-US" sz="1500" b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PRINCIPAL</a:t>
            </a:r>
            <a:r>
              <a:rPr lang="en-US" sz="15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 - </a:t>
            </a:r>
            <a:r>
              <a:rPr lang="en-US" sz="1500" b="0" i="0" u="none" strike="noStrike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</a:rPr>
              <a:t>The contractor or business responsible for fulfilling the obligation (e.g., completing a project or complying with a law)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Purpose of a Surety Bond</a:t>
            </a:r>
          </a:p>
          <a:p>
            <a:pPr marL="468630" lvl="2" indent="-285750"/>
            <a:r>
              <a:rPr lang="en-US" sz="1500" i="0" u="none" strike="noStrike" dirty="0">
                <a:solidFill>
                  <a:schemeClr val="tx2">
                    <a:lumMod val="65000"/>
                    <a:lumOff val="35000"/>
                  </a:schemeClr>
                </a:solidFill>
                <a:effectLst/>
              </a:rPr>
              <a:t>To ensure obligations are met—if the principal fails, the surety steps in to fulfill the obligation or compensate the obligee</a:t>
            </a:r>
            <a:endParaRPr lang="en-US" sz="15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625269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C45F7-989E-3714-16A7-6DDB8A511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65000"/>
                    <a:lumOff val="35000"/>
                  </a:schemeClr>
                </a:solidFill>
              </a:rPr>
              <a:t>Step 1: Identify A Project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0E3EE6-6A43-4DA9-3E78-B998845153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5313" y="1122451"/>
            <a:ext cx="11001374" cy="5089110"/>
          </a:xfrm>
        </p:spPr>
        <p:txBody>
          <a:bodyPr/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Identifying a project and reviewing the bonding requirement is the first step in getting bonded 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Where to Find Project Opportunities</a:t>
            </a:r>
          </a:p>
          <a:p>
            <a:pPr marL="468630" lvl="2" indent="-285750"/>
            <a:r>
              <a:rPr lang="en-US" sz="15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Trade associations</a:t>
            </a:r>
          </a:p>
          <a:p>
            <a:pPr marL="468630" lvl="2" indent="-285750"/>
            <a:r>
              <a:rPr lang="en-US" sz="15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Architect and engineering firms</a:t>
            </a:r>
          </a:p>
          <a:p>
            <a:pPr marL="468630" lvl="2" indent="-285750"/>
            <a:r>
              <a:rPr lang="en-US" sz="15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General Contractors</a:t>
            </a:r>
          </a:p>
          <a:p>
            <a:pPr marL="468630" lvl="2" indent="-285750"/>
            <a:r>
              <a:rPr lang="en-US" sz="15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Federal, state and local government agencies</a:t>
            </a:r>
          </a:p>
          <a:p>
            <a:pPr marL="285750" lvl="1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b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Next Steps </a:t>
            </a:r>
          </a:p>
          <a:p>
            <a:pPr marL="468630" lvl="2" indent="-285750"/>
            <a:r>
              <a:rPr lang="en-US" sz="15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Review the request for proposal (RFP) and project contract</a:t>
            </a:r>
          </a:p>
          <a:p>
            <a:pPr marL="468630" lvl="2" indent="-285750"/>
            <a:r>
              <a:rPr lang="en-US" sz="15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Focus on project specifications/ contractual obligations</a:t>
            </a:r>
          </a:p>
          <a:p>
            <a:pPr marL="285750" lvl="1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b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Ask Yourself</a:t>
            </a:r>
          </a:p>
          <a:p>
            <a:pPr marL="651510" lvl="3" indent="-285750"/>
            <a:r>
              <a:rPr lang="en-US" sz="15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Does your company have the resources to complete the work? </a:t>
            </a:r>
          </a:p>
          <a:p>
            <a:pPr marL="651510" lvl="3" indent="-285750"/>
            <a:r>
              <a:rPr lang="en-US" sz="15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Do you have the necessary licenses and qualifications?</a:t>
            </a:r>
          </a:p>
          <a:p>
            <a:pPr marL="651510" lvl="3" indent="-285750"/>
            <a:r>
              <a:rPr lang="en-US" sz="15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Do you have the cash flow to fund the project?</a:t>
            </a:r>
          </a:p>
          <a:p>
            <a:pPr lvl="3" indent="0">
              <a:buNone/>
            </a:pPr>
            <a:endParaRPr lang="en-US" dirty="0"/>
          </a:p>
          <a:p>
            <a:pPr marL="651510" lvl="3" indent="-285750"/>
            <a:endParaRPr lang="en-US" sz="1700" dirty="0"/>
          </a:p>
          <a:p>
            <a:pPr marL="651510" lvl="3" indent="-285750"/>
            <a:endParaRPr lang="en-US" sz="1700" dirty="0"/>
          </a:p>
        </p:txBody>
      </p:sp>
      <p:pic>
        <p:nvPicPr>
          <p:cNvPr id="2050" name="Picture 2" descr="Commercial building plans: What do they include? - Commercial Property  Management London | Martin Slowe">
            <a:extLst>
              <a:ext uri="{FF2B5EF4-FFF2-40B4-BE49-F238E27FC236}">
                <a16:creationId xmlns:a16="http://schemas.microsoft.com/office/drawing/2014/main" id="{1151A71B-0883-4DBD-6566-EB21DB8E5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012" y="2061882"/>
            <a:ext cx="4159624" cy="31197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452682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889BDD-72FB-AB7C-E3ED-811806602D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BD21A3-9A85-2FF8-D154-6506C4C1D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137" y="-181109"/>
            <a:ext cx="8015555" cy="1039544"/>
          </a:xfrm>
        </p:spPr>
        <p:txBody>
          <a:bodyPr/>
          <a:lstStyle/>
          <a:p>
            <a:r>
              <a:rPr lang="en-US" dirty="0"/>
              <a:t>Step 2: Involve a Bond Producer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DB082E-5B0B-D5EC-4C41-1A0E2B68B9B8}"/>
              </a:ext>
            </a:extLst>
          </p:cNvPr>
          <p:cNvSpPr txBox="1">
            <a:spLocks/>
          </p:cNvSpPr>
          <p:nvPr/>
        </p:nvSpPr>
        <p:spPr>
          <a:xfrm>
            <a:off x="390988" y="1128205"/>
            <a:ext cx="7520639" cy="18550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700" b="1" kern="1200" spc="0" baseline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0" kern="1200" spc="0" baseline="0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80" indent="-18288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kern="1200" spc="0" baseline="0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365760" indent="-18288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lang="en-US" sz="1600" kern="1200" spc="0" baseline="0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573088" indent="-20002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lang="en-US" sz="1600" kern="1200" spc="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742950" indent="-17145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6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FF9E1B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After identifying a project, the next step is to 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find a qualified bond producer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 to guide you through the bond application process.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FF9E1B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Where to Find a Bond Producer</a:t>
            </a:r>
          </a:p>
          <a:p>
            <a:pPr marL="468630" marR="0" lvl="2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FF9E1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NASBP’s Surety Pro Locator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-  A national directory of producers by state</a:t>
            </a:r>
          </a:p>
          <a:p>
            <a:pPr marL="468630" marR="0" lvl="2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FF9E1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Industry contacts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 Ask colleagues, GCs, or trade associations for referrals</a:t>
            </a:r>
          </a:p>
          <a:p>
            <a:pPr marL="285750" marR="0" lvl="1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FF9E1B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to Look For in a Bond Producer</a:t>
            </a:r>
          </a:p>
          <a:p>
            <a:pPr marL="468630" marR="0" lvl="2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FF9E1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Experience with construction surety bonds</a:t>
            </a:r>
          </a:p>
          <a:p>
            <a:pPr marL="468630" marR="0" lvl="2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FF9E1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Strong construction industry network</a:t>
            </a:r>
          </a:p>
          <a:p>
            <a:pPr marL="468630" marR="0" lvl="2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FF9E1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Familiarity with your local market</a:t>
            </a:r>
          </a:p>
          <a:p>
            <a:pPr marL="285750" marR="0" lvl="1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FF9E1B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Prepare to Share With the Producer</a:t>
            </a:r>
          </a:p>
          <a:p>
            <a:pPr marL="468630" marR="0" lvl="2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FF9E1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Your work experience</a:t>
            </a:r>
          </a:p>
          <a:p>
            <a:pPr marL="468630" marR="0" lvl="2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FF9E1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Your company’s competitive advantages</a:t>
            </a:r>
          </a:p>
          <a:p>
            <a:pPr marL="468630" marR="0" lvl="2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FF9E1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Any known business challenges</a:t>
            </a:r>
          </a:p>
          <a:p>
            <a:pPr marL="182880" marR="0" lvl="2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9E1B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82880" marR="0" lvl="2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9E1B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2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FF9E1B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2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FF9E1B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8558710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4F9EA-BA49-D6D2-6333-9CDDE6D10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65000"/>
                    <a:lumOff val="35000"/>
                  </a:schemeClr>
                </a:solidFill>
              </a:rPr>
              <a:t>Step 3: Gather Documents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F0A85F-4AA5-5BD1-D1DA-5F9B9C9ED4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b="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Each surety company may request different information - but most will require key documents to begin the bonding process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2">
                    <a:lumMod val="65000"/>
                    <a:lumOff val="35000"/>
                  </a:schemeClr>
                </a:solidFill>
              </a:rPr>
              <a:t>Commonly Requested Documentation</a:t>
            </a:r>
          </a:p>
          <a:p>
            <a:pPr marL="468630" lvl="2" indent="-285750"/>
            <a:r>
              <a:rPr lang="en-US" sz="15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Social security numbers (owners/ partners)</a:t>
            </a:r>
          </a:p>
          <a:p>
            <a:pPr marL="468630" lvl="2" indent="-285750"/>
            <a:r>
              <a:rPr lang="en-US" sz="15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Employer Identification Number (EIN)</a:t>
            </a:r>
          </a:p>
          <a:p>
            <a:pPr marL="468630" lvl="2" indent="-285750"/>
            <a:r>
              <a:rPr lang="en-US" sz="15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Valid photo ID</a:t>
            </a:r>
          </a:p>
          <a:p>
            <a:pPr marL="468630" lvl="2" indent="-285750"/>
            <a:r>
              <a:rPr lang="en-US" sz="15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Business and personal tax returns</a:t>
            </a:r>
          </a:p>
          <a:p>
            <a:pPr marL="468630" lvl="2" indent="-285750"/>
            <a:r>
              <a:rPr lang="en-US" sz="15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Year-end financial statements</a:t>
            </a:r>
          </a:p>
          <a:p>
            <a:pPr marL="468630" lvl="2" indent="-285750"/>
            <a:r>
              <a:rPr lang="en-US" sz="15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List of completed projects or contracts</a:t>
            </a:r>
          </a:p>
          <a:p>
            <a:pPr marL="468630" lvl="2" indent="-285750"/>
            <a:r>
              <a:rPr lang="en-US" sz="15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Job cost breakdowns</a:t>
            </a:r>
          </a:p>
          <a:p>
            <a:pPr marL="468630" lvl="2" indent="-285750"/>
            <a:r>
              <a:rPr lang="en-US" sz="15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Business and trade references</a:t>
            </a:r>
          </a:p>
          <a:p>
            <a:pPr marL="468630" lvl="2" indent="-285750"/>
            <a:r>
              <a:rPr lang="en-US" sz="15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Credit scores (personal and/or business)</a:t>
            </a:r>
          </a:p>
          <a:p>
            <a:pPr marL="468630" lvl="2" indent="-285750"/>
            <a:endParaRPr lang="en-US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8" name="Picture 4" descr="The Ultimate Guide to the Three Financial Statements">
            <a:extLst>
              <a:ext uri="{FF2B5EF4-FFF2-40B4-BE49-F238E27FC236}">
                <a16:creationId xmlns:a16="http://schemas.microsoft.com/office/drawing/2014/main" id="{D1946BC3-219F-2072-1A0F-2E8E27F92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767" y="2232211"/>
            <a:ext cx="3547221" cy="351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732629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9FA834-B1C6-A1CC-2C0D-6A6761186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250" y="-181109"/>
            <a:ext cx="8015555" cy="1039544"/>
          </a:xfrm>
        </p:spPr>
        <p:txBody>
          <a:bodyPr/>
          <a:lstStyle/>
          <a:p>
            <a:r>
              <a:rPr lang="en-US" dirty="0"/>
              <a:t>Step 4: Review Indemnity Requirements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B7551B-E377-6F55-0072-463077BAAE29}"/>
              </a:ext>
            </a:extLst>
          </p:cNvPr>
          <p:cNvSpPr txBox="1">
            <a:spLocks/>
          </p:cNvSpPr>
          <p:nvPr/>
        </p:nvSpPr>
        <p:spPr>
          <a:xfrm>
            <a:off x="532393" y="1128205"/>
            <a:ext cx="7520639" cy="18550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700" b="1" kern="1200" spc="0" baseline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600" b="0" kern="1200" spc="0" baseline="0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80" indent="-18288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kern="1200" spc="0" baseline="0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365760" indent="-18288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lang="en-US" sz="1600" kern="1200" spc="0" baseline="0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573088" indent="-20002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lang="en-US" sz="1600" kern="1200" spc="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742950" indent="-17145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6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FF9E1B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Surety bonds are not traditional insurance—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sureties are indemnified from loss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meaning they must be 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repaid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 if they cover a claim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FF9E1B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is an Indemnity Agreement?</a:t>
            </a:r>
          </a:p>
          <a:p>
            <a:pPr marL="468630" marR="0" lvl="2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FF9E1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legal contract that guarantees the contractor (and others, if required) will 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reimburse the surety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 for any covered losses</a:t>
            </a:r>
          </a:p>
          <a:p>
            <a:pPr marL="285750" marR="0" lvl="1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FF9E1B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Who Signs the Agreement</a:t>
            </a:r>
          </a:p>
          <a:p>
            <a:pPr marL="468630" marR="0" lvl="2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FF9E1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company seeking the bond</a:t>
            </a:r>
          </a:p>
          <a:p>
            <a:pPr marL="468630" marR="0" lvl="2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FF9E1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contractor</a:t>
            </a:r>
          </a:p>
          <a:p>
            <a:pPr marL="468630" marR="0" lvl="2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FF9E1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Other parties, if necessary (spouse or domestic partner)</a:t>
            </a:r>
          </a:p>
          <a:p>
            <a:pPr marL="285750" marR="0" lvl="1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FF9E1B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Role of the Bond Producer</a:t>
            </a:r>
          </a:p>
          <a:p>
            <a:pPr marL="468630" marR="0" lvl="2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FF9E1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Explain who must sign</a:t>
            </a:r>
          </a:p>
          <a:p>
            <a:pPr marL="468630" marR="0" lvl="2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FF9E1B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Clarify the terms, obligations and risks</a:t>
            </a:r>
          </a:p>
          <a:p>
            <a:pPr marL="182880" marR="0" lvl="2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9E1B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82880" marR="0" lvl="2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9E1B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2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FF9E1B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2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FF9E1B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9008729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84AFB-DD6A-4474-7B20-8A1BB0EB0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65000"/>
                    <a:lumOff val="35000"/>
                  </a:schemeClr>
                </a:solidFill>
              </a:rPr>
              <a:t>Step 5: Apply For The Bond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5DA089-9190-88BA-3C6C-77D3CB6D42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600" b="0" dirty="0"/>
              <a:t>Once you’ve selected a project and gathered your documents, it’s time to </a:t>
            </a:r>
            <a:r>
              <a:rPr lang="en-US" sz="1600" dirty="0"/>
              <a:t>complete and submit the bond application</a:t>
            </a:r>
            <a:r>
              <a:rPr lang="en-US" sz="1600" b="0" dirty="0"/>
              <a:t>.</a:t>
            </a:r>
            <a:endParaRPr lang="en-US" sz="16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Types of Bond Applications</a:t>
            </a:r>
          </a:p>
          <a:p>
            <a:pPr marL="468630" lvl="2" indent="-285750"/>
            <a:r>
              <a:rPr lang="en-US" sz="15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Bid Bond Request Forms</a:t>
            </a:r>
          </a:p>
          <a:p>
            <a:pPr marL="651510" lvl="3" indent="-285750"/>
            <a:r>
              <a:rPr lang="en-US" sz="15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Required if the project owner requires a bid bond</a:t>
            </a:r>
          </a:p>
          <a:p>
            <a:pPr marL="651510" lvl="3" indent="-285750"/>
            <a:r>
              <a:rPr lang="en-US" sz="15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Submitted with the contractor’s bid</a:t>
            </a:r>
          </a:p>
          <a:p>
            <a:pPr marL="468630" lvl="2" indent="-285750"/>
            <a:r>
              <a:rPr lang="en-US" sz="15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Performance and Payment Bond Request Form</a:t>
            </a:r>
          </a:p>
          <a:p>
            <a:pPr marL="708660" lvl="3" indent="-342900"/>
            <a:r>
              <a:rPr lang="en-US" sz="15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Required if the project owner awards the contract directly to the contractor </a:t>
            </a:r>
          </a:p>
          <a:p>
            <a:pPr marL="708660" lvl="3" indent="-342900"/>
            <a:r>
              <a:rPr lang="en-US" sz="1500" dirty="0"/>
              <a:t>Also required when a subcontractor must bond to a General Contract</a:t>
            </a:r>
            <a:r>
              <a:rPr lang="en-US" dirty="0"/>
              <a:t>or</a:t>
            </a:r>
          </a:p>
          <a:p>
            <a:pPr marL="342900" lvl="1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b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What’s Next</a:t>
            </a:r>
          </a:p>
          <a:p>
            <a:pPr marL="525780" lvl="2" indent="-342900"/>
            <a:r>
              <a:rPr lang="en-US" sz="1500" dirty="0"/>
              <a:t>Submit the completed application with supporting documents</a:t>
            </a:r>
          </a:p>
          <a:p>
            <a:pPr marL="525780" lvl="2" indent="-342900"/>
            <a:r>
              <a:rPr lang="en-US" sz="1500" dirty="0"/>
              <a:t>Your bond producer may follow up with questions to refine or clarify the application</a:t>
            </a:r>
            <a:endParaRPr lang="en-US" sz="15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076" name="Picture 4" descr="Risk Management Magazine - Five Questions Every Risk Manager Should Ask  Before Obtaining a Surety Bond">
            <a:extLst>
              <a:ext uri="{FF2B5EF4-FFF2-40B4-BE49-F238E27FC236}">
                <a16:creationId xmlns:a16="http://schemas.microsoft.com/office/drawing/2014/main" id="{3F9EDB0A-D225-8D7D-0BA5-0119693BD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958" y="2251076"/>
            <a:ext cx="4000500" cy="2667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16001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B0C12-E5CB-97DD-11AC-8D7BAF0DD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65000"/>
                    <a:lumOff val="35000"/>
                  </a:schemeClr>
                </a:solidFill>
              </a:rPr>
              <a:t>Contractor Bonding Education And Mentoring Program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428FD6-B6E0-8E6D-FD36-4FCF6AE4D0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5312" y="1301751"/>
            <a:ext cx="10933299" cy="4565650"/>
          </a:xfrm>
        </p:spPr>
        <p:txBody>
          <a:bodyPr/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600" b="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The </a:t>
            </a:r>
            <a:r>
              <a:rPr lang="en-US" sz="16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Surety &amp; Fidelity Association of America (SFAA)</a:t>
            </a:r>
            <a:r>
              <a:rPr lang="en-US" sz="1600" b="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 and the </a:t>
            </a:r>
            <a:r>
              <a:rPr lang="en-US" sz="16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National Association of Surety Bond Producers (NASBP)</a:t>
            </a:r>
            <a:r>
              <a:rPr lang="en-US" sz="1600" b="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 offer a </a:t>
            </a:r>
            <a:r>
              <a:rPr lang="en-US" sz="16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free, online course</a:t>
            </a:r>
            <a:r>
              <a:rPr lang="en-US" sz="1600" b="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 for new and emerging contractors 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What You’ll Learn</a:t>
            </a:r>
          </a:p>
          <a:p>
            <a:pPr marL="468630" lvl="2" indent="-285750"/>
            <a:r>
              <a:rPr lang="en-US" sz="15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Bonding fundamentals</a:t>
            </a:r>
          </a:p>
          <a:p>
            <a:pPr marL="468630" lvl="2" indent="-285750"/>
            <a:r>
              <a:rPr lang="en-US" sz="15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How to qualify for a bond</a:t>
            </a:r>
          </a:p>
          <a:p>
            <a:pPr marL="468630" lvl="2" indent="-285750"/>
            <a:r>
              <a:rPr lang="en-US" sz="15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Working with surety bond producers</a:t>
            </a:r>
          </a:p>
          <a:p>
            <a:pPr marL="468630" lvl="2" indent="-285750"/>
            <a:r>
              <a:rPr lang="en-US" sz="15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Real-world examples and insights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Get Started</a:t>
            </a:r>
          </a:p>
          <a:p>
            <a:pPr marL="468630" lvl="2" indent="-285750"/>
            <a:r>
              <a:rPr lang="en-US" dirty="0">
                <a:solidFill>
                  <a:schemeClr val="tx2">
                    <a:lumMod val="65000"/>
                    <a:lumOff val="35000"/>
                  </a:schemeClr>
                </a:solidFill>
              </a:rPr>
              <a:t>Visit </a:t>
            </a:r>
            <a:r>
              <a:rPr lang="en-US" dirty="0">
                <a:solidFill>
                  <a:schemeClr val="tx2">
                    <a:lumMod val="65000"/>
                    <a:lumOff val="3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www.contracorbondinged.org</a:t>
            </a:r>
            <a:r>
              <a:rPr lang="en-US" dirty="0">
                <a:solidFill>
                  <a:schemeClr val="tx2">
                    <a:lumMod val="65000"/>
                    <a:lumOff val="35000"/>
                  </a:schemeClr>
                </a:solidFill>
              </a:rPr>
              <a:t>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375A82-8EC2-BF78-04CD-3945821411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7493" y="2313061"/>
            <a:ext cx="6902459" cy="31554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629953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C95CDC-F5FD-41BB-AC72-2D9E4EC932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8251" y="2094191"/>
            <a:ext cx="5457749" cy="1870256"/>
          </a:xfrm>
        </p:spPr>
        <p:txBody>
          <a:bodyPr/>
          <a:lstStyle/>
          <a:p>
            <a:endParaRPr lang="en-US" sz="18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35D0DA-2772-4599-9308-4CA1C81EB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251" y="963213"/>
            <a:ext cx="6807578" cy="1039544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6C67E-41BD-AC48-89C3-0394AD5B4687}"/>
              </a:ext>
            </a:extLst>
          </p:cNvPr>
          <p:cNvSpPr txBox="1"/>
          <p:nvPr/>
        </p:nvSpPr>
        <p:spPr>
          <a:xfrm>
            <a:off x="1603717" y="2349305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9084248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1_Office Theme">
  <a:themeElements>
    <a:clrScheme name="SFAA">
      <a:dk1>
        <a:srgbClr val="4D4D4F"/>
      </a:dk1>
      <a:lt1>
        <a:srgbClr val="FFFFFF"/>
      </a:lt1>
      <a:dk2>
        <a:srgbClr val="000000"/>
      </a:dk2>
      <a:lt2>
        <a:srgbClr val="EDEDED"/>
      </a:lt2>
      <a:accent1>
        <a:srgbClr val="FF9E1B"/>
      </a:accent1>
      <a:accent2>
        <a:srgbClr val="0C2340"/>
      </a:accent2>
      <a:accent3>
        <a:srgbClr val="63666A"/>
      </a:accent3>
      <a:accent4>
        <a:srgbClr val="EA733D"/>
      </a:accent4>
      <a:accent5>
        <a:srgbClr val="49C5B1"/>
      </a:accent5>
      <a:accent6>
        <a:srgbClr val="00939D"/>
      </a:accent6>
      <a:hlink>
        <a:srgbClr val="285780"/>
      </a:hlink>
      <a:folHlink>
        <a:srgbClr val="B4B3B2"/>
      </a:folHlink>
    </a:clrScheme>
    <a:fontScheme name="Proca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>
              <a:lumMod val="40000"/>
              <a:lumOff val="6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GP003_OFFICEROIConvergencyPPT_20210107_2a.potx" id="{6E85601B-0F21-4B3E-9B9B-DB980E96EBF0}" vid="{2088CF3D-BBC5-449D-A76D-3705243EB5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677</Words>
  <Application>Microsoft Macintosh PowerPoint</Application>
  <PresentationFormat>Widescreen</PresentationFormat>
  <Paragraphs>93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Arial</vt:lpstr>
      <vt:lpstr>Calibri</vt:lpstr>
      <vt:lpstr>Franklin Gothic Book</vt:lpstr>
      <vt:lpstr>Wingdings</vt:lpstr>
      <vt:lpstr>1_Office Theme</vt:lpstr>
      <vt:lpstr>How To Get Bonded</vt:lpstr>
      <vt:lpstr>What Is A Surety Bond?</vt:lpstr>
      <vt:lpstr>Step 1: Identify A Project</vt:lpstr>
      <vt:lpstr>Step 2: Involve a Bond Producer</vt:lpstr>
      <vt:lpstr>Step 3: Gather Documents</vt:lpstr>
      <vt:lpstr>Step 4: Review Indemnity Requirements</vt:lpstr>
      <vt:lpstr>Step 5: Apply For The Bond</vt:lpstr>
      <vt:lpstr>Contractor Bonding Education And Mentoring Program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Roth, Peter</dc:creator>
  <cp:lastModifiedBy>Levine, Zack</cp:lastModifiedBy>
  <cp:revision>3</cp:revision>
  <dcterms:created xsi:type="dcterms:W3CDTF">2025-07-02T17:41:44Z</dcterms:created>
  <dcterms:modified xsi:type="dcterms:W3CDTF">2025-07-09T14:26:42Z</dcterms:modified>
</cp:coreProperties>
</file>